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C6718-F72A-4721-8504-AE8F3E8CE937}" type="datetimeFigureOut">
              <a:rPr lang="es-ES_tradnl" smtClean="0"/>
              <a:t>29/08/2011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467918-8DAA-4BF1-B419-F53763932AA6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67918-8DAA-4BF1-B419-F53763932AA6}" type="slidenum">
              <a:rPr lang="es-ES_tradnl" smtClean="0"/>
              <a:t>3</a:t>
            </a:fld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67918-8DAA-4BF1-B419-F53763932AA6}" type="slidenum">
              <a:rPr lang="es-ES_tradnl" smtClean="0"/>
              <a:t>5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54951D0-A80C-41B2-8715-80E0AD74FD4A}" type="datetimeFigureOut">
              <a:rPr lang="es-CO" smtClean="0"/>
              <a:pPr/>
              <a:t>29/08/2011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852FC09-DF29-49AA-AB69-895A8F04A03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857232"/>
            <a:ext cx="7772400" cy="1829761"/>
          </a:xfrm>
        </p:spPr>
        <p:txBody>
          <a:bodyPr>
            <a:normAutofit/>
          </a:bodyPr>
          <a:lstStyle/>
          <a:p>
            <a:pPr algn="l"/>
            <a:r>
              <a:rPr lang="es-CO" sz="5000" dirty="0" smtClean="0">
                <a:latin typeface="Kristen ITC" pitchFamily="66" charset="0"/>
              </a:rPr>
              <a:t>LINEA DEL TIEMPO</a:t>
            </a:r>
            <a:br>
              <a:rPr lang="es-CO" sz="5000" dirty="0" smtClean="0">
                <a:latin typeface="Kristen ITC" pitchFamily="66" charset="0"/>
              </a:rPr>
            </a:br>
            <a:r>
              <a:rPr lang="es-CO" sz="5000" dirty="0" smtClean="0">
                <a:latin typeface="Kristen ITC" pitchFamily="66" charset="0"/>
              </a:rPr>
              <a:t>MAESTRO</a:t>
            </a:r>
            <a:endParaRPr lang="es-CO" sz="5000" dirty="0">
              <a:latin typeface="Kristen ITC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3357562"/>
            <a:ext cx="7929618" cy="1428760"/>
          </a:xfrm>
        </p:spPr>
        <p:txBody>
          <a:bodyPr>
            <a:normAutofit/>
          </a:bodyPr>
          <a:lstStyle/>
          <a:p>
            <a:r>
              <a:rPr lang="es-CO" dirty="0" smtClean="0">
                <a:latin typeface="Kristen ITC" pitchFamily="66" charset="0"/>
              </a:rPr>
              <a:t>Mayra Alejandra Acevedo </a:t>
            </a:r>
            <a:r>
              <a:rPr lang="es-CO" dirty="0">
                <a:latin typeface="Kristen ITC" pitchFamily="66" charset="0"/>
              </a:rPr>
              <a:t>A</a:t>
            </a:r>
            <a:r>
              <a:rPr lang="es-CO" dirty="0" smtClean="0">
                <a:latin typeface="Kristen ITC" pitchFamily="66" charset="0"/>
              </a:rPr>
              <a:t>rias</a:t>
            </a:r>
          </a:p>
          <a:p>
            <a:r>
              <a:rPr lang="es-CO" dirty="0" smtClean="0">
                <a:latin typeface="Kristen ITC" pitchFamily="66" charset="0"/>
              </a:rPr>
              <a:t>Stefany María González Martínez</a:t>
            </a:r>
          </a:p>
          <a:p>
            <a:r>
              <a:rPr lang="es-CO" dirty="0" smtClean="0">
                <a:latin typeface="Kristen ITC" pitchFamily="66" charset="0"/>
              </a:rPr>
              <a:t>Dayanna rincón hincapié</a:t>
            </a:r>
            <a:endParaRPr lang="es-CO" dirty="0">
              <a:latin typeface="Kristen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lecha izquierda y derecha"/>
          <p:cNvSpPr/>
          <p:nvPr/>
        </p:nvSpPr>
        <p:spPr>
          <a:xfrm>
            <a:off x="142844" y="3384420"/>
            <a:ext cx="9215502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214414" y="214290"/>
            <a:ext cx="6646371" cy="630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isten ITC" pitchFamily="66" charset="0"/>
              </a:rPr>
              <a:t>El maestro en la edad antigua</a:t>
            </a:r>
            <a:endParaRPr lang="es-ES" sz="3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risten ITC" pitchFamily="66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 rot="5400000" flipH="1" flipV="1">
            <a:off x="963587" y="3321049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928662" y="3714752"/>
            <a:ext cx="1571636" cy="1892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300" b="1" dirty="0" smtClean="0"/>
              <a:t>SIGLO II a.C. </a:t>
            </a:r>
            <a:r>
              <a:rPr lang="es-ES_tradnl" sz="1300" dirty="0" smtClean="0"/>
              <a:t>(platón)</a:t>
            </a:r>
          </a:p>
          <a:p>
            <a:pPr algn="just"/>
            <a:r>
              <a:rPr lang="es-ES_tradnl" sz="1300" dirty="0" smtClean="0"/>
              <a:t>el maestro estaba dedicado a </a:t>
            </a:r>
            <a:r>
              <a:rPr lang="es-ES_tradnl" sz="1300" dirty="0" smtClean="0"/>
              <a:t>construir y fundamentar teóricamente un modelo ideal de </a:t>
            </a:r>
            <a:r>
              <a:rPr lang="es-ES_tradnl" sz="1300" dirty="0" smtClean="0"/>
              <a:t>sociedad.</a:t>
            </a:r>
            <a:endParaRPr lang="es-ES_tradnl" sz="13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214282" y="1071546"/>
            <a:ext cx="1928826" cy="20928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sz="1300" b="1" dirty="0" smtClean="0"/>
              <a:t>SIGLO III a.C. </a:t>
            </a:r>
            <a:r>
              <a:rPr lang="es-ES_tradnl" sz="1300" dirty="0" smtClean="0"/>
              <a:t>(Sócrates)</a:t>
            </a:r>
          </a:p>
          <a:p>
            <a:pPr algn="just"/>
            <a:r>
              <a:rPr lang="es-ES_tradnl" sz="1300" dirty="0" smtClean="0"/>
              <a:t>El maestro debe inculcar,  </a:t>
            </a:r>
            <a:r>
              <a:rPr lang="es-ES_tradnl" sz="1300" dirty="0" smtClean="0"/>
              <a:t>la creencia en una comprensión objetiva de los conceptos de justicia, amor y virtud y el conocimiento de uno mismo.</a:t>
            </a:r>
            <a:endParaRPr lang="es-ES_tradnl" sz="1300" b="1" dirty="0"/>
          </a:p>
        </p:txBody>
      </p:sp>
      <p:cxnSp>
        <p:nvCxnSpPr>
          <p:cNvPr id="12" name="11 Conector recto"/>
          <p:cNvCxnSpPr/>
          <p:nvPr/>
        </p:nvCxnSpPr>
        <p:spPr>
          <a:xfrm rot="5400000">
            <a:off x="1536679" y="3535363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2928926" y="3214686"/>
            <a:ext cx="286546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2357422" y="1071546"/>
            <a:ext cx="1571636" cy="20928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300" b="1" dirty="0" smtClean="0"/>
              <a:t>SIGLO I a.C. </a:t>
            </a:r>
            <a:r>
              <a:rPr lang="es-ES_tradnl" sz="1300" dirty="0" smtClean="0"/>
              <a:t>(Aristóteles)</a:t>
            </a:r>
          </a:p>
          <a:p>
            <a:pPr algn="just"/>
            <a:r>
              <a:rPr lang="es-ES_tradnl" sz="1300" dirty="0" smtClean="0"/>
              <a:t>El maestro debe emplear  </a:t>
            </a:r>
            <a:r>
              <a:rPr lang="es-ES_tradnl" sz="1300" dirty="0" smtClean="0"/>
              <a:t>con mucha frecuencia el método de la forma dialogada de </a:t>
            </a:r>
            <a:r>
              <a:rPr lang="es-ES_tradnl" sz="1300" dirty="0" smtClean="0"/>
              <a:t>razonamiento.</a:t>
            </a:r>
            <a:endParaRPr lang="es-ES_tradnl" sz="1300" dirty="0"/>
          </a:p>
        </p:txBody>
      </p:sp>
      <p:cxnSp>
        <p:nvCxnSpPr>
          <p:cNvPr id="21" name="20 Conector recto"/>
          <p:cNvCxnSpPr/>
          <p:nvPr/>
        </p:nvCxnSpPr>
        <p:spPr>
          <a:xfrm rot="5400000">
            <a:off x="1572398" y="3713958"/>
            <a:ext cx="528641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2571736" y="4286256"/>
            <a:ext cx="1601166" cy="76944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Antes de </a:t>
            </a:r>
          </a:p>
          <a:p>
            <a:pPr algn="ctr"/>
            <a:r>
              <a:rPr lang="es-E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Cristo</a:t>
            </a:r>
            <a:endParaRPr lang="es-ES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4286248" y="4286256"/>
            <a:ext cx="1601166" cy="1107996"/>
          </a:xfrm>
          <a:prstGeom prst="rect">
            <a:avLst/>
          </a:prstGeom>
          <a:solidFill>
            <a:schemeClr val="accent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Después de </a:t>
            </a:r>
          </a:p>
          <a:p>
            <a:pPr algn="ctr"/>
            <a:r>
              <a:rPr lang="es-E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Cristo</a:t>
            </a:r>
            <a:endParaRPr lang="es-ES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30" name="29 Conector recto"/>
          <p:cNvCxnSpPr/>
          <p:nvPr/>
        </p:nvCxnSpPr>
        <p:spPr>
          <a:xfrm rot="5400000">
            <a:off x="6106492" y="3609020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6072198" y="3786190"/>
            <a:ext cx="1454980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O" sz="1400" b="1" dirty="0" smtClean="0"/>
              <a:t>SIGLO </a:t>
            </a:r>
            <a:r>
              <a:rPr lang="es-CO" sz="1400" b="1" dirty="0" smtClean="0"/>
              <a:t>IV</a:t>
            </a:r>
            <a:r>
              <a:rPr lang="es-CO" sz="1400" b="1" dirty="0" smtClean="0"/>
              <a:t>:</a:t>
            </a:r>
          </a:p>
          <a:p>
            <a:pPr algn="just"/>
            <a:r>
              <a:rPr lang="es-CO" sz="1400" dirty="0" smtClean="0"/>
              <a:t>Los primeros maestros de esta época, fueron los poetas.</a:t>
            </a:r>
            <a:endParaRPr lang="es-CO" sz="1400" dirty="0"/>
          </a:p>
        </p:txBody>
      </p:sp>
      <p:cxnSp>
        <p:nvCxnSpPr>
          <p:cNvPr id="32" name="31 Conector recto"/>
          <p:cNvCxnSpPr/>
          <p:nvPr/>
        </p:nvCxnSpPr>
        <p:spPr>
          <a:xfrm rot="5400000">
            <a:off x="8108975" y="3535363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7715272" y="3714752"/>
            <a:ext cx="1143008" cy="25237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sz="1400" b="1" dirty="0" smtClean="0"/>
              <a:t>SIGLO VI:</a:t>
            </a:r>
          </a:p>
          <a:p>
            <a:pPr algn="just"/>
            <a:r>
              <a:rPr lang="es-CO" sz="1400" dirty="0" smtClean="0"/>
              <a:t>El </a:t>
            </a:r>
            <a:r>
              <a:rPr lang="es-CO" sz="1400" dirty="0" smtClean="0"/>
              <a:t>maestro de escuela estaba tan solo encargado de la enseñanza especializada.</a:t>
            </a:r>
          </a:p>
          <a:p>
            <a:endParaRPr lang="es-ES_tradnl" dirty="0"/>
          </a:p>
        </p:txBody>
      </p:sp>
      <p:cxnSp>
        <p:nvCxnSpPr>
          <p:cNvPr id="34" name="33 Conector recto"/>
          <p:cNvCxnSpPr/>
          <p:nvPr/>
        </p:nvCxnSpPr>
        <p:spPr>
          <a:xfrm rot="5400000">
            <a:off x="6680215" y="3178173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34 CuadroTexto"/>
          <p:cNvSpPr txBox="1"/>
          <p:nvPr/>
        </p:nvSpPr>
        <p:spPr>
          <a:xfrm>
            <a:off x="6286512" y="1428736"/>
            <a:ext cx="1500198" cy="16004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O" sz="1400" b="1" dirty="0" smtClean="0"/>
              <a:t>SIGLO </a:t>
            </a:r>
            <a:r>
              <a:rPr lang="es-CO" sz="1400" b="1" dirty="0" smtClean="0"/>
              <a:t>V:</a:t>
            </a:r>
            <a:endParaRPr lang="es-CO" sz="1400" b="1" dirty="0" smtClean="0"/>
          </a:p>
          <a:p>
            <a:pPr algn="just"/>
            <a:r>
              <a:rPr lang="es-CO" sz="1400" dirty="0" smtClean="0"/>
              <a:t>El maestro era </a:t>
            </a:r>
            <a:r>
              <a:rPr lang="es-CO" sz="1400" dirty="0" smtClean="0"/>
              <a:t>simplemente un </a:t>
            </a:r>
            <a:r>
              <a:rPr lang="es-CO" sz="1400" dirty="0" smtClean="0"/>
              <a:t>esclavo encargado de acompañar al menor</a:t>
            </a:r>
            <a:r>
              <a:rPr lang="es-CO" sz="1400" dirty="0" smtClean="0"/>
              <a:t>.</a:t>
            </a:r>
            <a:endParaRPr lang="es-CO" sz="1400" dirty="0" smtClean="0"/>
          </a:p>
        </p:txBody>
      </p:sp>
      <p:cxnSp>
        <p:nvCxnSpPr>
          <p:cNvPr id="36" name="35 Conector recto"/>
          <p:cNvCxnSpPr/>
          <p:nvPr/>
        </p:nvCxnSpPr>
        <p:spPr>
          <a:xfrm rot="5400000">
            <a:off x="4892046" y="3180392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36 CuadroTexto"/>
          <p:cNvSpPr txBox="1"/>
          <p:nvPr/>
        </p:nvSpPr>
        <p:spPr>
          <a:xfrm>
            <a:off x="4500562" y="1357298"/>
            <a:ext cx="1357322" cy="16619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O" sz="1400" b="1" dirty="0" smtClean="0"/>
              <a:t>SIGLO III:</a:t>
            </a:r>
          </a:p>
          <a:p>
            <a:pPr algn="just"/>
            <a:r>
              <a:rPr lang="es-CO" sz="1400" dirty="0" smtClean="0"/>
              <a:t>La pedagogía antigua tiene sus inicios en la Grecia de Homero.</a:t>
            </a: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-2340768" y="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5" name="14 Rectángulo"/>
          <p:cNvSpPr/>
          <p:nvPr/>
        </p:nvSpPr>
        <p:spPr>
          <a:xfrm>
            <a:off x="1428728" y="214290"/>
            <a:ext cx="6300123" cy="630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isten ITC" pitchFamily="66" charset="0"/>
              </a:rPr>
              <a:t>El maestro en la edad media</a:t>
            </a:r>
            <a:endParaRPr lang="es-ES" sz="3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risten ITC" pitchFamily="66" charset="0"/>
            </a:endParaRPr>
          </a:p>
        </p:txBody>
      </p:sp>
      <p:sp>
        <p:nvSpPr>
          <p:cNvPr id="21" name="20 Flecha izquierda y derecha"/>
          <p:cNvSpPr/>
          <p:nvPr/>
        </p:nvSpPr>
        <p:spPr>
          <a:xfrm>
            <a:off x="-428660" y="2643182"/>
            <a:ext cx="9786974" cy="7257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2" name="21 Conector recto"/>
          <p:cNvCxnSpPr/>
          <p:nvPr/>
        </p:nvCxnSpPr>
        <p:spPr>
          <a:xfrm rot="5400000" flipH="1" flipV="1">
            <a:off x="750861" y="2820983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rot="5400000" flipH="1" flipV="1">
            <a:off x="2393935" y="2892421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 flipH="1" flipV="1">
            <a:off x="3179753" y="2463793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 rot="5400000" flipH="1" flipV="1">
            <a:off x="3965571" y="2892421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rot="5400000" flipH="1" flipV="1">
            <a:off x="1608117" y="2463793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rot="5400000" flipH="1" flipV="1">
            <a:off x="7466033" y="2892421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 rot="5400000" flipH="1" flipV="1">
            <a:off x="6465901" y="2463793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rot="5400000" flipH="1" flipV="1">
            <a:off x="5465769" y="2892421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rot="5400000" flipH="1" flipV="1">
            <a:off x="4894265" y="2535231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357158" y="2928934"/>
            <a:ext cx="128588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VII</a:t>
            </a:r>
            <a:endParaRPr lang="es-ES_tradnl" sz="1400" b="1" dirty="0"/>
          </a:p>
        </p:txBody>
      </p:sp>
      <p:sp>
        <p:nvSpPr>
          <p:cNvPr id="33" name="32 CuadroTexto"/>
          <p:cNvSpPr txBox="1"/>
          <p:nvPr/>
        </p:nvSpPr>
        <p:spPr>
          <a:xfrm>
            <a:off x="2000232" y="3071810"/>
            <a:ext cx="128588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IX</a:t>
            </a:r>
            <a:endParaRPr lang="es-ES_tradnl" sz="1400" b="1" dirty="0"/>
          </a:p>
        </p:txBody>
      </p:sp>
      <p:sp>
        <p:nvSpPr>
          <p:cNvPr id="34" name="33 CuadroTexto"/>
          <p:cNvSpPr txBox="1"/>
          <p:nvPr/>
        </p:nvSpPr>
        <p:spPr>
          <a:xfrm>
            <a:off x="3500430" y="3071810"/>
            <a:ext cx="128588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XI</a:t>
            </a:r>
            <a:endParaRPr lang="es-ES_tradnl" sz="1400" b="1" dirty="0"/>
          </a:p>
        </p:txBody>
      </p:sp>
      <p:sp>
        <p:nvSpPr>
          <p:cNvPr id="35" name="34 CuadroTexto"/>
          <p:cNvSpPr txBox="1"/>
          <p:nvPr/>
        </p:nvSpPr>
        <p:spPr>
          <a:xfrm>
            <a:off x="5143504" y="3071810"/>
            <a:ext cx="128588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XIII</a:t>
            </a:r>
            <a:endParaRPr lang="es-ES_tradnl" sz="1400" b="1" dirty="0"/>
          </a:p>
        </p:txBody>
      </p:sp>
      <p:sp>
        <p:nvSpPr>
          <p:cNvPr id="36" name="35 CuadroTexto"/>
          <p:cNvSpPr txBox="1"/>
          <p:nvPr/>
        </p:nvSpPr>
        <p:spPr>
          <a:xfrm>
            <a:off x="6929454" y="3071810"/>
            <a:ext cx="128588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XVI</a:t>
            </a:r>
            <a:endParaRPr lang="es-ES_tradnl" sz="1400" b="1" dirty="0"/>
          </a:p>
        </p:txBody>
      </p:sp>
      <p:sp>
        <p:nvSpPr>
          <p:cNvPr id="37" name="36 CuadroTexto"/>
          <p:cNvSpPr txBox="1"/>
          <p:nvPr/>
        </p:nvSpPr>
        <p:spPr>
          <a:xfrm>
            <a:off x="6143636" y="2000240"/>
            <a:ext cx="128588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XIV</a:t>
            </a:r>
            <a:endParaRPr lang="es-ES_tradnl" sz="1400" b="1" dirty="0"/>
          </a:p>
        </p:txBody>
      </p:sp>
      <p:sp>
        <p:nvSpPr>
          <p:cNvPr id="38" name="37 CuadroTexto"/>
          <p:cNvSpPr txBox="1"/>
          <p:nvPr/>
        </p:nvSpPr>
        <p:spPr>
          <a:xfrm>
            <a:off x="4500562" y="2000240"/>
            <a:ext cx="128588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XII</a:t>
            </a:r>
            <a:endParaRPr lang="es-ES_tradnl" sz="1400" b="1" dirty="0"/>
          </a:p>
        </p:txBody>
      </p:sp>
      <p:sp>
        <p:nvSpPr>
          <p:cNvPr id="39" name="38 CuadroTexto"/>
          <p:cNvSpPr txBox="1"/>
          <p:nvPr/>
        </p:nvSpPr>
        <p:spPr>
          <a:xfrm>
            <a:off x="2786050" y="2000240"/>
            <a:ext cx="128588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X</a:t>
            </a:r>
            <a:endParaRPr lang="es-ES_tradnl" sz="1400" b="1" dirty="0"/>
          </a:p>
        </p:txBody>
      </p:sp>
      <p:sp>
        <p:nvSpPr>
          <p:cNvPr id="40" name="39 CuadroTexto"/>
          <p:cNvSpPr txBox="1"/>
          <p:nvPr/>
        </p:nvSpPr>
        <p:spPr>
          <a:xfrm>
            <a:off x="1142976" y="2000240"/>
            <a:ext cx="128588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VIII</a:t>
            </a:r>
            <a:endParaRPr lang="es-ES_tradnl" sz="1400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214414" y="3929066"/>
            <a:ext cx="6929486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dirty="0" smtClean="0"/>
              <a:t>Durante la edad media, fue común que la instrucción de toda la comunidad corriera a cargo de la iglesia, la cual básicamente consistía en conocer el credo y la oración dominical a menos que se deseara integrarse como sacerdote de la iglesia, en cuyo caso se recibía una preparación mas extensa.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Flecha izquierda y derecha"/>
          <p:cNvSpPr/>
          <p:nvPr/>
        </p:nvSpPr>
        <p:spPr>
          <a:xfrm>
            <a:off x="-214346" y="1214422"/>
            <a:ext cx="10001320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CuadroTexto"/>
          <p:cNvSpPr txBox="1"/>
          <p:nvPr/>
        </p:nvSpPr>
        <p:spPr>
          <a:xfrm>
            <a:off x="357158" y="1714488"/>
            <a:ext cx="271464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XVII: RENACIMIENTO:</a:t>
            </a:r>
          </a:p>
        </p:txBody>
      </p:sp>
      <p:cxnSp>
        <p:nvCxnSpPr>
          <p:cNvPr id="5" name="4 Conector recto"/>
          <p:cNvCxnSpPr/>
          <p:nvPr/>
        </p:nvCxnSpPr>
        <p:spPr>
          <a:xfrm rot="5400000" flipH="1" flipV="1">
            <a:off x="5822959" y="1535099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rot="5400000" flipH="1" flipV="1">
            <a:off x="1036613" y="1535099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rot="5400000" flipH="1" flipV="1">
            <a:off x="6608777" y="2320917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>
            <a:endCxn id="3" idx="2"/>
          </p:cNvCxnSpPr>
          <p:nvPr/>
        </p:nvCxnSpPr>
        <p:spPr>
          <a:xfrm rot="5400000" flipH="1" flipV="1">
            <a:off x="832518" y="2904228"/>
            <a:ext cx="176392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5400000" flipH="1" flipV="1">
            <a:off x="465109" y="2178041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rot="5400000" flipH="1" flipV="1">
            <a:off x="2251059" y="2249479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214282" y="2357430"/>
            <a:ext cx="1357306" cy="11695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400" dirty="0" smtClean="0"/>
              <a:t>Algunos maestros </a:t>
            </a:r>
            <a:r>
              <a:rPr lang="es-ES_tradnl" sz="1400" dirty="0" smtClean="0"/>
              <a:t>seguían </a:t>
            </a:r>
            <a:r>
              <a:rPr lang="es-ES_tradnl" sz="1400" dirty="0" smtClean="0"/>
              <a:t>siendo los sacerdotes</a:t>
            </a:r>
            <a:endParaRPr lang="es-ES_tradnl" sz="1400" dirty="0"/>
          </a:p>
        </p:txBody>
      </p:sp>
      <p:sp>
        <p:nvSpPr>
          <p:cNvPr id="16" name="15 Rectángulo"/>
          <p:cNvSpPr/>
          <p:nvPr/>
        </p:nvSpPr>
        <p:spPr>
          <a:xfrm>
            <a:off x="214282" y="4143380"/>
            <a:ext cx="157163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400" dirty="0" smtClean="0"/>
              <a:t>El profesor leía y comentaba un manual,  y se acudía muy poco a las fuentes.</a:t>
            </a:r>
            <a:endParaRPr lang="es-ES_tradnl" sz="1400" dirty="0"/>
          </a:p>
        </p:txBody>
      </p:sp>
      <p:sp>
        <p:nvSpPr>
          <p:cNvPr id="19" name="18 Rectángulo"/>
          <p:cNvSpPr/>
          <p:nvPr/>
        </p:nvSpPr>
        <p:spPr>
          <a:xfrm>
            <a:off x="1928794" y="2428868"/>
            <a:ext cx="1857388" cy="11695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400" dirty="0" smtClean="0"/>
              <a:t>En una misma aula, habían varios profesores con distintos grupos de alumnos.</a:t>
            </a:r>
            <a:endParaRPr lang="es-ES_tradnl" sz="1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4857752" y="1785926"/>
            <a:ext cx="271464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400" b="1" dirty="0" smtClean="0"/>
              <a:t>SIGLO  XVIII: ILUSTRACIÓN:</a:t>
            </a:r>
          </a:p>
        </p:txBody>
      </p:sp>
      <p:cxnSp>
        <p:nvCxnSpPr>
          <p:cNvPr id="21" name="20 Conector recto"/>
          <p:cNvCxnSpPr/>
          <p:nvPr/>
        </p:nvCxnSpPr>
        <p:spPr>
          <a:xfrm rot="5400000" flipH="1" flipV="1">
            <a:off x="2608249" y="3963991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rot="5400000" flipH="1" flipV="1">
            <a:off x="393671" y="3963991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rot="5400000" flipH="1" flipV="1">
            <a:off x="4965703" y="2249479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4286248" y="2428868"/>
            <a:ext cx="1857388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_tradnl" sz="1400" dirty="0" smtClean="0"/>
              <a:t>Se introdujo el método monitorial de enseñanza, por el que cientos de personas aprenden con un profesor y la ayuda de alumnos monitores o asistentes.</a:t>
            </a:r>
            <a:endParaRPr lang="es-ES_tradnl" sz="1400" dirty="0"/>
          </a:p>
        </p:txBody>
      </p:sp>
      <p:cxnSp>
        <p:nvCxnSpPr>
          <p:cNvPr id="26" name="25 Conector recto"/>
          <p:cNvCxnSpPr/>
          <p:nvPr/>
        </p:nvCxnSpPr>
        <p:spPr>
          <a:xfrm>
            <a:off x="571472" y="3786190"/>
            <a:ext cx="228601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2000232" y="4143380"/>
            <a:ext cx="1857388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400" dirty="0" smtClean="0"/>
              <a:t>JUAN AMÓS COMENIO: </a:t>
            </a:r>
          </a:p>
          <a:p>
            <a:r>
              <a:rPr lang="es-ES_tradnl" sz="1400" dirty="0" smtClean="0"/>
              <a:t>El maestro no solo debe encarnar el método de enseñanza, sino el como modelo para sus alumnos.</a:t>
            </a:r>
            <a:endParaRPr lang="es-ES_tradnl" sz="1400" dirty="0"/>
          </a:p>
        </p:txBody>
      </p:sp>
      <p:sp>
        <p:nvSpPr>
          <p:cNvPr id="29" name="28 Rectángulo"/>
          <p:cNvSpPr/>
          <p:nvPr/>
        </p:nvSpPr>
        <p:spPr>
          <a:xfrm>
            <a:off x="6429388" y="2500306"/>
            <a:ext cx="1857388" cy="375487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400" dirty="0" smtClean="0"/>
              <a:t>JUAN ENRIQUE PESTALOZZI:</a:t>
            </a:r>
          </a:p>
          <a:p>
            <a:r>
              <a:rPr lang="es-ES_tradnl" sz="1400" dirty="0" smtClean="0"/>
              <a:t>- Los maestros deben de encaminar al alumno a desenvolverse por si solo.</a:t>
            </a:r>
          </a:p>
          <a:p>
            <a:r>
              <a:rPr lang="es-ES_tradnl" sz="1400" dirty="0" smtClean="0"/>
              <a:t>- Los maestros deben estar preparados para lograr un desarrollo integral del alumno, mas que para implantarles conocimientos.</a:t>
            </a:r>
            <a:endParaRPr lang="es-ES_tradnl" sz="1400" dirty="0"/>
          </a:p>
        </p:txBody>
      </p:sp>
      <p:sp>
        <p:nvSpPr>
          <p:cNvPr id="30" name="29 Rectángulo"/>
          <p:cNvSpPr/>
          <p:nvPr/>
        </p:nvSpPr>
        <p:spPr>
          <a:xfrm>
            <a:off x="214282" y="285728"/>
            <a:ext cx="8573181" cy="5539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isten ITC" pitchFamily="66" charset="0"/>
              </a:rPr>
              <a:t>El maestro en el renacimiento y la ilustración</a:t>
            </a:r>
            <a:endParaRPr lang="es-ES" sz="3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risten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Flecha izquierda y derecha"/>
          <p:cNvSpPr/>
          <p:nvPr/>
        </p:nvSpPr>
        <p:spPr>
          <a:xfrm>
            <a:off x="-214346" y="1142984"/>
            <a:ext cx="9001188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2 Rectángulo"/>
          <p:cNvSpPr/>
          <p:nvPr/>
        </p:nvSpPr>
        <p:spPr>
          <a:xfrm>
            <a:off x="1428728" y="285728"/>
            <a:ext cx="6410729" cy="630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Kristen ITC" pitchFamily="66" charset="0"/>
              </a:rPr>
              <a:t>El maestro en la modernidad</a:t>
            </a:r>
            <a:endParaRPr lang="es-ES" sz="3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Kristen ITC" pitchFamily="66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 rot="5400000" flipH="1" flipV="1">
            <a:off x="36481" y="606405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 rot="5400000" flipH="1" flipV="1">
            <a:off x="6001554" y="2070884"/>
            <a:ext cx="28575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rot="5400000" flipH="1" flipV="1">
            <a:off x="7930380" y="2213760"/>
            <a:ext cx="42862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rot="5400000" flipH="1" flipV="1">
            <a:off x="6608777" y="1392223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rot="5400000" flipH="1" flipV="1">
            <a:off x="5608645" y="4106867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5400000" flipH="1" flipV="1">
            <a:off x="2393935" y="4106867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rot="5400000" flipH="1" flipV="1">
            <a:off x="1250927" y="2892421"/>
            <a:ext cx="207170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5400000" flipH="1" flipV="1">
            <a:off x="2858282" y="1999446"/>
            <a:ext cx="42862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 flipH="1" flipV="1">
            <a:off x="465109" y="1963727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5400000" flipH="1" flipV="1">
            <a:off x="536547" y="1392223"/>
            <a:ext cx="35719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214282" y="1500174"/>
            <a:ext cx="3214710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400" b="1" dirty="0" smtClean="0"/>
              <a:t>SIGLO XIX: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214282" y="2143116"/>
            <a:ext cx="1928826" cy="31085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1400" dirty="0" smtClean="0"/>
              <a:t>el maestro era tomado como alguien importante para la sociedad, aunque es mirado con sospechas y era necesario su control y vigilancia, o sea que el maestro solo era un realizador de su oficio, el de enseñar, aun no se conocía al maestro como formador.</a:t>
            </a:r>
            <a:endParaRPr lang="es-ES_tradnl" sz="1400" b="1" dirty="0"/>
          </a:p>
        </p:txBody>
      </p:sp>
      <p:sp>
        <p:nvSpPr>
          <p:cNvPr id="16" name="15 Rectángulo"/>
          <p:cNvSpPr/>
          <p:nvPr/>
        </p:nvSpPr>
        <p:spPr>
          <a:xfrm>
            <a:off x="2500298" y="2143116"/>
            <a:ext cx="1714512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400" dirty="0" smtClean="0"/>
              <a:t>JOHN DEWEY: “Enseñar es transformar los conocimientos para la vida y la acción.” </a:t>
            </a:r>
          </a:p>
        </p:txBody>
      </p:sp>
      <p:cxnSp>
        <p:nvCxnSpPr>
          <p:cNvPr id="21" name="20 Conector recto"/>
          <p:cNvCxnSpPr/>
          <p:nvPr/>
        </p:nvCxnSpPr>
        <p:spPr>
          <a:xfrm>
            <a:off x="2285984" y="3929066"/>
            <a:ext cx="35719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5143504" y="4286256"/>
            <a:ext cx="1500198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_tradnl" sz="1400" dirty="0" smtClean="0"/>
              <a:t>MARIA MONTESSORI: el profesor tenia que dejar que fuese el alumno quien expresase sus gustos y preferencias.</a:t>
            </a:r>
          </a:p>
        </p:txBody>
      </p:sp>
      <p:sp>
        <p:nvSpPr>
          <p:cNvPr id="25" name="24 Rectángulo"/>
          <p:cNvSpPr/>
          <p:nvPr/>
        </p:nvSpPr>
        <p:spPr>
          <a:xfrm>
            <a:off x="2357422" y="4286256"/>
            <a:ext cx="2571768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_tradnl" sz="1400" dirty="0" smtClean="0"/>
              <a:t>LEV SEMENOVICH VIGOTSKI: los maestros debemos repensar la manera en que trabajamos, reconocer la importancia e las diferencias individuales y saber atender a cada niño en sus dificultades particulares, sin hacer tanto en tareas grupales.</a:t>
            </a:r>
          </a:p>
        </p:txBody>
      </p:sp>
      <p:sp>
        <p:nvSpPr>
          <p:cNvPr id="28" name="27 Rectángulo"/>
          <p:cNvSpPr/>
          <p:nvPr/>
        </p:nvSpPr>
        <p:spPr>
          <a:xfrm>
            <a:off x="5072066" y="1428736"/>
            <a:ext cx="342902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400" b="1" dirty="0" smtClean="0"/>
              <a:t>SIGLO XX: la educación centrada en la infancia.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7358082" y="2428868"/>
            <a:ext cx="1643074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1400" dirty="0" smtClean="0"/>
              <a:t>En las décadas de los años cincuenta a los setenta, el maestro tenía un sistema de imponer la disciplina en el aula diferente al que en la actualidad se practica</a:t>
            </a:r>
            <a:endParaRPr lang="es-ES_tradnl" sz="1400" dirty="0"/>
          </a:p>
        </p:txBody>
      </p:sp>
      <p:sp>
        <p:nvSpPr>
          <p:cNvPr id="31" name="30 Rectángulo"/>
          <p:cNvSpPr/>
          <p:nvPr/>
        </p:nvSpPr>
        <p:spPr>
          <a:xfrm>
            <a:off x="5000628" y="2143116"/>
            <a:ext cx="2143140" cy="16004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1400" dirty="0" smtClean="0"/>
              <a:t>el maestro se convierte en un gendarme que vigila de manera reiterada y angustiosa, no solo para él, sino para sus estudiantes</a:t>
            </a:r>
            <a:endParaRPr lang="es-ES_tradnl" sz="14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357</TotalTime>
  <Words>586</Words>
  <Application>Microsoft Office PowerPoint</Application>
  <PresentationFormat>Presentación en pantalla (4:3)</PresentationFormat>
  <Paragraphs>57</Paragraphs>
  <Slides>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Concurrencia</vt:lpstr>
      <vt:lpstr>LINEA DEL TIEMPO MAESTRO</vt:lpstr>
      <vt:lpstr>Diapositiva 2</vt:lpstr>
      <vt:lpstr>Diapositiva 3</vt:lpstr>
      <vt:lpstr>Diapositiva 4</vt:lpstr>
      <vt:lpstr>Diapositiva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 DEL TIEMPO MAESTRO</dc:title>
  <dc:creator>hp</dc:creator>
  <cp:lastModifiedBy>WinuE</cp:lastModifiedBy>
  <cp:revision>39</cp:revision>
  <dcterms:created xsi:type="dcterms:W3CDTF">2011-08-24T14:17:07Z</dcterms:created>
  <dcterms:modified xsi:type="dcterms:W3CDTF">2011-08-29T12:26:02Z</dcterms:modified>
</cp:coreProperties>
</file>